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65" r:id="rId2"/>
    <p:sldId id="257" r:id="rId3"/>
    <p:sldId id="258" r:id="rId4"/>
    <p:sldId id="259" r:id="rId5"/>
    <p:sldId id="260" r:id="rId6"/>
    <p:sldId id="261" r:id="rId7"/>
    <p:sldId id="262" r:id="rId8"/>
    <p:sldId id="263" r:id="rId9"/>
    <p:sldId id="266" r:id="rId10"/>
    <p:sldId id="267" r:id="rId11"/>
    <p:sldId id="268" r:id="rId12"/>
    <p:sldId id="269"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3" autoAdjust="0"/>
    <p:restoredTop sz="94660"/>
  </p:normalViewPr>
  <p:slideViewPr>
    <p:cSldViewPr snapToGrid="0">
      <p:cViewPr varScale="1">
        <p:scale>
          <a:sx n="69" d="100"/>
          <a:sy n="69" d="100"/>
        </p:scale>
        <p:origin x="60"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1841AE7-0D78-438C-8120-90BBD6A741CC}" type="datetimeFigureOut">
              <a:rPr lang="en-US" smtClean="0"/>
              <a:t>4/26/2021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A3F8A-C5E7-46DF-B028-989C0DD55B03}" type="slidenum">
              <a:rPr lang="en-US" smtClean="0"/>
              <a:t>‹#›</a:t>
            </a:fld>
            <a:endParaRPr lang="en-US"/>
          </a:p>
        </p:txBody>
      </p:sp>
    </p:spTree>
    <p:extLst>
      <p:ext uri="{BB962C8B-B14F-4D97-AF65-F5344CB8AC3E}">
        <p14:creationId xmlns:p14="http://schemas.microsoft.com/office/powerpoint/2010/main" val="1622594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841AE7-0D78-438C-8120-90BBD6A741CC}" type="datetimeFigureOut">
              <a:rPr lang="en-US" smtClean="0"/>
              <a:t>4/26/2021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A3F8A-C5E7-46DF-B028-989C0DD55B03}" type="slidenum">
              <a:rPr lang="en-US" smtClean="0"/>
              <a:t>‹#›</a:t>
            </a:fld>
            <a:endParaRPr lang="en-US"/>
          </a:p>
        </p:txBody>
      </p:sp>
    </p:spTree>
    <p:extLst>
      <p:ext uri="{BB962C8B-B14F-4D97-AF65-F5344CB8AC3E}">
        <p14:creationId xmlns:p14="http://schemas.microsoft.com/office/powerpoint/2010/main" val="597215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841AE7-0D78-438C-8120-90BBD6A741CC}" type="datetimeFigureOut">
              <a:rPr lang="en-US" smtClean="0"/>
              <a:t>4/26/2021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A3F8A-C5E7-46DF-B028-989C0DD55B03}"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771541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841AE7-0D78-438C-8120-90BBD6A741CC}" type="datetimeFigureOut">
              <a:rPr lang="en-US" smtClean="0"/>
              <a:t>4/26/2021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A3F8A-C5E7-46DF-B028-989C0DD55B03}" type="slidenum">
              <a:rPr lang="en-US" smtClean="0"/>
              <a:t>‹#›</a:t>
            </a:fld>
            <a:endParaRPr lang="en-US"/>
          </a:p>
        </p:txBody>
      </p:sp>
    </p:spTree>
    <p:extLst>
      <p:ext uri="{BB962C8B-B14F-4D97-AF65-F5344CB8AC3E}">
        <p14:creationId xmlns:p14="http://schemas.microsoft.com/office/powerpoint/2010/main" val="37380165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841AE7-0D78-438C-8120-90BBD6A741CC}" type="datetimeFigureOut">
              <a:rPr lang="en-US" smtClean="0"/>
              <a:t>4/26/2021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A3F8A-C5E7-46DF-B028-989C0DD55B0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252467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841AE7-0D78-438C-8120-90BBD6A741CC}" type="datetimeFigureOut">
              <a:rPr lang="en-US" smtClean="0"/>
              <a:t>4/26/2021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A3F8A-C5E7-46DF-B028-989C0DD55B03}" type="slidenum">
              <a:rPr lang="en-US" smtClean="0"/>
              <a:t>‹#›</a:t>
            </a:fld>
            <a:endParaRPr lang="en-US"/>
          </a:p>
        </p:txBody>
      </p:sp>
    </p:spTree>
    <p:extLst>
      <p:ext uri="{BB962C8B-B14F-4D97-AF65-F5344CB8AC3E}">
        <p14:creationId xmlns:p14="http://schemas.microsoft.com/office/powerpoint/2010/main" val="2057322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841AE7-0D78-438C-8120-90BBD6A741CC}" type="datetimeFigureOut">
              <a:rPr lang="en-US" smtClean="0"/>
              <a:t>4/26/2021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A3F8A-C5E7-46DF-B028-989C0DD55B03}" type="slidenum">
              <a:rPr lang="en-US" smtClean="0"/>
              <a:t>‹#›</a:t>
            </a:fld>
            <a:endParaRPr lang="en-US"/>
          </a:p>
        </p:txBody>
      </p:sp>
    </p:spTree>
    <p:extLst>
      <p:ext uri="{BB962C8B-B14F-4D97-AF65-F5344CB8AC3E}">
        <p14:creationId xmlns:p14="http://schemas.microsoft.com/office/powerpoint/2010/main" val="29899237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841AE7-0D78-438C-8120-90BBD6A741CC}" type="datetimeFigureOut">
              <a:rPr lang="en-US" smtClean="0"/>
              <a:t>4/26/2021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A3F8A-C5E7-46DF-B028-989C0DD55B03}" type="slidenum">
              <a:rPr lang="en-US" smtClean="0"/>
              <a:t>‹#›</a:t>
            </a:fld>
            <a:endParaRPr lang="en-US"/>
          </a:p>
        </p:txBody>
      </p:sp>
    </p:spTree>
    <p:extLst>
      <p:ext uri="{BB962C8B-B14F-4D97-AF65-F5344CB8AC3E}">
        <p14:creationId xmlns:p14="http://schemas.microsoft.com/office/powerpoint/2010/main" val="329311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841AE7-0D78-438C-8120-90BBD6A741CC}" type="datetimeFigureOut">
              <a:rPr lang="en-US" smtClean="0"/>
              <a:t>4/26/2021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A3F8A-C5E7-46DF-B028-989C0DD55B03}" type="slidenum">
              <a:rPr lang="en-US" smtClean="0"/>
              <a:t>‹#›</a:t>
            </a:fld>
            <a:endParaRPr lang="en-US"/>
          </a:p>
        </p:txBody>
      </p:sp>
    </p:spTree>
    <p:extLst>
      <p:ext uri="{BB962C8B-B14F-4D97-AF65-F5344CB8AC3E}">
        <p14:creationId xmlns:p14="http://schemas.microsoft.com/office/powerpoint/2010/main" val="1006968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841AE7-0D78-438C-8120-90BBD6A741CC}" type="datetimeFigureOut">
              <a:rPr lang="en-US" smtClean="0"/>
              <a:t>4/26/2021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7A3F8A-C5E7-46DF-B028-989C0DD55B03}" type="slidenum">
              <a:rPr lang="en-US" smtClean="0"/>
              <a:t>‹#›</a:t>
            </a:fld>
            <a:endParaRPr lang="en-US"/>
          </a:p>
        </p:txBody>
      </p:sp>
    </p:spTree>
    <p:extLst>
      <p:ext uri="{BB962C8B-B14F-4D97-AF65-F5344CB8AC3E}">
        <p14:creationId xmlns:p14="http://schemas.microsoft.com/office/powerpoint/2010/main" val="611899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841AE7-0D78-438C-8120-90BBD6A741CC}" type="datetimeFigureOut">
              <a:rPr lang="en-US" smtClean="0"/>
              <a:t>4/26/2021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7A3F8A-C5E7-46DF-B028-989C0DD55B03}" type="slidenum">
              <a:rPr lang="en-US" smtClean="0"/>
              <a:t>‹#›</a:t>
            </a:fld>
            <a:endParaRPr lang="en-US"/>
          </a:p>
        </p:txBody>
      </p:sp>
    </p:spTree>
    <p:extLst>
      <p:ext uri="{BB962C8B-B14F-4D97-AF65-F5344CB8AC3E}">
        <p14:creationId xmlns:p14="http://schemas.microsoft.com/office/powerpoint/2010/main" val="3127445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841AE7-0D78-438C-8120-90BBD6A741CC}" type="datetimeFigureOut">
              <a:rPr lang="en-US" smtClean="0"/>
              <a:t>4/26/2021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7A3F8A-C5E7-46DF-B028-989C0DD55B03}" type="slidenum">
              <a:rPr lang="en-US" smtClean="0"/>
              <a:t>‹#›</a:t>
            </a:fld>
            <a:endParaRPr lang="en-US"/>
          </a:p>
        </p:txBody>
      </p:sp>
    </p:spTree>
    <p:extLst>
      <p:ext uri="{BB962C8B-B14F-4D97-AF65-F5344CB8AC3E}">
        <p14:creationId xmlns:p14="http://schemas.microsoft.com/office/powerpoint/2010/main" val="3580474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841AE7-0D78-438C-8120-90BBD6A741CC}" type="datetimeFigureOut">
              <a:rPr lang="en-US" smtClean="0"/>
              <a:t>4/26/2021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7A3F8A-C5E7-46DF-B028-989C0DD55B03}" type="slidenum">
              <a:rPr lang="en-US" smtClean="0"/>
              <a:t>‹#›</a:t>
            </a:fld>
            <a:endParaRPr lang="en-US"/>
          </a:p>
        </p:txBody>
      </p:sp>
    </p:spTree>
    <p:extLst>
      <p:ext uri="{BB962C8B-B14F-4D97-AF65-F5344CB8AC3E}">
        <p14:creationId xmlns:p14="http://schemas.microsoft.com/office/powerpoint/2010/main" val="1738556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841AE7-0D78-438C-8120-90BBD6A741CC}" type="datetimeFigureOut">
              <a:rPr lang="en-US" smtClean="0"/>
              <a:t>4/26/2021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7A3F8A-C5E7-46DF-B028-989C0DD55B03}" type="slidenum">
              <a:rPr lang="en-US" smtClean="0"/>
              <a:t>‹#›</a:t>
            </a:fld>
            <a:endParaRPr lang="en-US"/>
          </a:p>
        </p:txBody>
      </p:sp>
    </p:spTree>
    <p:extLst>
      <p:ext uri="{BB962C8B-B14F-4D97-AF65-F5344CB8AC3E}">
        <p14:creationId xmlns:p14="http://schemas.microsoft.com/office/powerpoint/2010/main" val="1050806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1841AE7-0D78-438C-8120-90BBD6A741CC}" type="datetimeFigureOut">
              <a:rPr lang="en-US" smtClean="0"/>
              <a:t>4/26/2021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7A3F8A-C5E7-46DF-B028-989C0DD55B03}" type="slidenum">
              <a:rPr lang="en-US" smtClean="0"/>
              <a:t>‹#›</a:t>
            </a:fld>
            <a:endParaRPr lang="en-US"/>
          </a:p>
        </p:txBody>
      </p:sp>
    </p:spTree>
    <p:extLst>
      <p:ext uri="{BB962C8B-B14F-4D97-AF65-F5344CB8AC3E}">
        <p14:creationId xmlns:p14="http://schemas.microsoft.com/office/powerpoint/2010/main" val="88720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841AE7-0D78-438C-8120-90BBD6A741CC}" type="datetimeFigureOut">
              <a:rPr lang="en-US" smtClean="0"/>
              <a:t>4/26/2021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7A3F8A-C5E7-46DF-B028-989C0DD55B03}" type="slidenum">
              <a:rPr lang="en-US" smtClean="0"/>
              <a:t>‹#›</a:t>
            </a:fld>
            <a:endParaRPr lang="en-US"/>
          </a:p>
        </p:txBody>
      </p:sp>
    </p:spTree>
    <p:extLst>
      <p:ext uri="{BB962C8B-B14F-4D97-AF65-F5344CB8AC3E}">
        <p14:creationId xmlns:p14="http://schemas.microsoft.com/office/powerpoint/2010/main" val="1752994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1841AE7-0D78-438C-8120-90BBD6A741CC}" type="datetimeFigureOut">
              <a:rPr lang="en-US" smtClean="0"/>
              <a:t>4/26/2021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77A3F8A-C5E7-46DF-B028-989C0DD55B03}" type="slidenum">
              <a:rPr lang="en-US" smtClean="0"/>
              <a:t>‹#›</a:t>
            </a:fld>
            <a:endParaRPr lang="en-US"/>
          </a:p>
        </p:txBody>
      </p:sp>
    </p:spTree>
    <p:extLst>
      <p:ext uri="{BB962C8B-B14F-4D97-AF65-F5344CB8AC3E}">
        <p14:creationId xmlns:p14="http://schemas.microsoft.com/office/powerpoint/2010/main" val="4148691442"/>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 id="2147483740" r:id="rId15"/>
    <p:sldLayoutId id="214748374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faa.gov/about/initiatives/sms/explained/components/#safety_promotion" TargetMode="External"/><Relationship Id="rId2" Type="http://schemas.openxmlformats.org/officeDocument/2006/relationships/hyperlink" Target="http://aviationsafetyblog.asms-pro.com/blog/4-pillars-what-is-safety-promotion-component-the-overlooked-pillar"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B3735F0-2615-4ACA-8CA7-C973E1CBF9EC}"/>
              </a:ext>
            </a:extLst>
          </p:cNvPr>
          <p:cNvPicPr>
            <a:picLocks noChangeAspect="1"/>
          </p:cNvPicPr>
          <p:nvPr/>
        </p:nvPicPr>
        <p:blipFill>
          <a:blip r:embed="rId2"/>
          <a:stretch>
            <a:fillRect/>
          </a:stretch>
        </p:blipFill>
        <p:spPr>
          <a:xfrm>
            <a:off x="837744" y="3364986"/>
            <a:ext cx="10516511" cy="128027"/>
          </a:xfrm>
          <a:prstGeom prst="rect">
            <a:avLst/>
          </a:prstGeom>
        </p:spPr>
      </p:pic>
      <p:sp>
        <p:nvSpPr>
          <p:cNvPr id="2" name="Title 1">
            <a:extLst>
              <a:ext uri="{FF2B5EF4-FFF2-40B4-BE49-F238E27FC236}">
                <a16:creationId xmlns:a16="http://schemas.microsoft.com/office/drawing/2014/main" id="{8C3D5F79-FC3C-4A0A-88AF-DB1A9D82A0D5}"/>
              </a:ext>
            </a:extLst>
          </p:cNvPr>
          <p:cNvSpPr>
            <a:spLocks noGrp="1"/>
          </p:cNvSpPr>
          <p:nvPr>
            <p:ph type="title"/>
          </p:nvPr>
        </p:nvSpPr>
        <p:spPr>
          <a:xfrm>
            <a:off x="0" y="1"/>
            <a:ext cx="12192000" cy="6858000"/>
          </a:xfrm>
        </p:spPr>
        <p:txBody>
          <a:bodyPr/>
          <a:lstStyle/>
          <a:p>
            <a:pPr algn="ctr"/>
            <a:r>
              <a:rPr lang="en-US" b="1" dirty="0">
                <a:latin typeface="Times New Roman" panose="02020603050405020304" pitchFamily="18" charset="0"/>
                <a:cs typeface="Times New Roman" panose="02020603050405020304" pitchFamily="18" charset="0"/>
              </a:rPr>
              <a:t>Safety Management System in Aviation Industry</a:t>
            </a: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Student’s name</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Affiliation</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Course</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Professor</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Date</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0089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EE7011-1002-4690-8C10-13625DF6B475}"/>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Recommendation to counter the mishaps</a:t>
            </a:r>
          </a:p>
        </p:txBody>
      </p:sp>
      <p:sp>
        <p:nvSpPr>
          <p:cNvPr id="3" name="Content Placeholder 2">
            <a:extLst>
              <a:ext uri="{FF2B5EF4-FFF2-40B4-BE49-F238E27FC236}">
                <a16:creationId xmlns:a16="http://schemas.microsoft.com/office/drawing/2014/main" id="{D6EB8144-7C52-4F75-94EE-7D1986FA168A}"/>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Other fundamental methodologies are Line reviews,</a:t>
            </a:r>
          </a:p>
          <a:p>
            <a:r>
              <a:rPr lang="en-US" sz="2400" dirty="0">
                <a:latin typeface="Times New Roman" panose="02020603050405020304" pitchFamily="18" charset="0"/>
                <a:cs typeface="Times New Roman" panose="02020603050405020304" pitchFamily="18" charset="0"/>
              </a:rPr>
              <a:t> Incident Reporting Systems,</a:t>
            </a:r>
          </a:p>
          <a:p>
            <a:r>
              <a:rPr lang="en-US" sz="2400" dirty="0">
                <a:latin typeface="Times New Roman" panose="02020603050405020304" pitchFamily="18" charset="0"/>
                <a:cs typeface="Times New Roman" panose="02020603050405020304" pitchFamily="18" charset="0"/>
              </a:rPr>
              <a:t> Constant examination and advancement of the interaction,</a:t>
            </a:r>
          </a:p>
          <a:p>
            <a:r>
              <a:rPr lang="en-US" sz="2400" dirty="0">
                <a:latin typeface="Times New Roman" panose="02020603050405020304" pitchFamily="18" charset="0"/>
                <a:cs typeface="Times New Roman" panose="02020603050405020304" pitchFamily="18" charset="0"/>
              </a:rPr>
              <a:t> Error Avoidance Techniques, </a:t>
            </a:r>
          </a:p>
          <a:p>
            <a:r>
              <a:rPr lang="en-US" sz="2400" dirty="0">
                <a:latin typeface="Times New Roman" panose="02020603050405020304" pitchFamily="18" charset="0"/>
                <a:cs typeface="Times New Roman" panose="02020603050405020304" pitchFamily="18" charset="0"/>
              </a:rPr>
              <a:t>Error Tapping, in-range agenda, </a:t>
            </a:r>
          </a:p>
          <a:p>
            <a:r>
              <a:rPr lang="en-US" sz="2400" dirty="0">
                <a:latin typeface="Times New Roman" panose="02020603050405020304" pitchFamily="18" charset="0"/>
                <a:cs typeface="Times New Roman" panose="02020603050405020304" pitchFamily="18" charset="0"/>
              </a:rPr>
              <a:t>Error Mitigation, Error Exacerbation, and so forth. </a:t>
            </a:r>
          </a:p>
        </p:txBody>
      </p:sp>
    </p:spTree>
    <p:extLst>
      <p:ext uri="{BB962C8B-B14F-4D97-AF65-F5344CB8AC3E}">
        <p14:creationId xmlns:p14="http://schemas.microsoft.com/office/powerpoint/2010/main" val="2801592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3B9238-1F2C-4516-AB02-FD5442A65CC6}"/>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Conclusion</a:t>
            </a:r>
            <a:r>
              <a:rPr lang="en-US"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03006B61-3475-436A-9CC8-042992AD10F9}"/>
              </a:ext>
            </a:extLst>
          </p:cNvPr>
          <p:cNvSpPr>
            <a:spLocks noGrp="1"/>
          </p:cNvSpPr>
          <p:nvPr>
            <p:ph idx="1"/>
          </p:nvPr>
        </p:nvSpPr>
        <p:spPr/>
        <p:txBody>
          <a:bodyPr>
            <a:normAutofit fontScale="70000" lnSpcReduction="20000"/>
          </a:bodyPr>
          <a:lstStyle/>
          <a:p>
            <a:r>
              <a:rPr lang="en-US" sz="3100" dirty="0">
                <a:latin typeface="Times New Roman" panose="02020603050405020304" pitchFamily="18" charset="0"/>
                <a:cs typeface="Times New Roman" panose="02020603050405020304" pitchFamily="18" charset="0"/>
              </a:rPr>
              <a:t>Assume these methodologies and segments are summed up and redone by the top aviation specialists regarding their traditions and culture.</a:t>
            </a:r>
          </a:p>
          <a:p>
            <a:r>
              <a:rPr lang="en-US" sz="3100" dirty="0">
                <a:latin typeface="Times New Roman" panose="02020603050405020304" pitchFamily="18" charset="0"/>
                <a:cs typeface="Times New Roman" panose="02020603050405020304" pitchFamily="18" charset="0"/>
              </a:rPr>
              <a:t> Around there, the mistake examination and decrease in the pace of future blunders make sure to the dropdown. </a:t>
            </a:r>
          </a:p>
          <a:p>
            <a:r>
              <a:rPr lang="en-US" sz="3100" dirty="0">
                <a:latin typeface="Times New Roman" panose="02020603050405020304" pitchFamily="18" charset="0"/>
                <a:cs typeface="Times New Roman" panose="02020603050405020304" pitchFamily="18" charset="0"/>
              </a:rPr>
              <a:t>Besides, the CRM will be more empowered and resolved to work by focusing on their characterized objectives and destinations.</a:t>
            </a:r>
          </a:p>
          <a:p>
            <a:r>
              <a:rPr lang="en-US" sz="3100" dirty="0">
                <a:latin typeface="Times New Roman" panose="02020603050405020304" pitchFamily="18" charset="0"/>
                <a:cs typeface="Times New Roman" panose="02020603050405020304" pitchFamily="18" charset="0"/>
              </a:rPr>
              <a:t>the organization's classic design should be very efficient to zero in on their assignments in an ideal approach to give the organization the most important advantages.</a:t>
            </a:r>
          </a:p>
          <a:p>
            <a:r>
              <a:rPr lang="en-US" sz="3100" dirty="0">
                <a:latin typeface="Times New Roman" panose="02020603050405020304" pitchFamily="18" charset="0"/>
                <a:cs typeface="Times New Roman" panose="02020603050405020304" pitchFamily="18" charset="0"/>
              </a:rPr>
              <a:t> A very much developed authoritative design will smooth out the cycles and the capacities inside the association by providing an expanded concentration and a receptive nature.</a:t>
            </a:r>
          </a:p>
          <a:p>
            <a:endParaRPr lang="en-US" dirty="0"/>
          </a:p>
        </p:txBody>
      </p:sp>
    </p:spTree>
    <p:extLst>
      <p:ext uri="{BB962C8B-B14F-4D97-AF65-F5344CB8AC3E}">
        <p14:creationId xmlns:p14="http://schemas.microsoft.com/office/powerpoint/2010/main" val="3590081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6FB5-CBE2-4E8A-BC81-2ABB9312D14E}"/>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References</a:t>
            </a:r>
          </a:p>
        </p:txBody>
      </p:sp>
      <p:sp>
        <p:nvSpPr>
          <p:cNvPr id="3" name="Content Placeholder 2">
            <a:extLst>
              <a:ext uri="{FF2B5EF4-FFF2-40B4-BE49-F238E27FC236}">
                <a16:creationId xmlns:a16="http://schemas.microsoft.com/office/drawing/2014/main" id="{C4842380-ADE5-46AF-9637-5436D79852DC}"/>
              </a:ext>
            </a:extLst>
          </p:cNvPr>
          <p:cNvSpPr>
            <a:spLocks noGrp="1"/>
          </p:cNvSpPr>
          <p:nvPr>
            <p:ph idx="1"/>
          </p:nvPr>
        </p:nvSpPr>
        <p:spPr/>
        <p:txBody>
          <a:bodyPr>
            <a:normAutofit fontScale="32500" lnSpcReduction="20000"/>
          </a:bodyPr>
          <a:lstStyle/>
          <a:p>
            <a:r>
              <a:rPr lang="en-US" sz="4000" dirty="0">
                <a:latin typeface="Times New Roman" panose="02020603050405020304" pitchFamily="18" charset="0"/>
                <a:cs typeface="Times New Roman" panose="02020603050405020304" pitchFamily="18" charset="0"/>
              </a:rPr>
              <a:t>Britton, T. (n.d.). Why safety promotion component is the overlooked pillar in aviation SMS. Retrieved April 13, 2021, from </a:t>
            </a:r>
            <a:r>
              <a:rPr lang="en-US" sz="4000" dirty="0">
                <a:latin typeface="Times New Roman" panose="02020603050405020304" pitchFamily="18" charset="0"/>
                <a:cs typeface="Times New Roman" panose="02020603050405020304" pitchFamily="18" charset="0"/>
                <a:hlinkClick r:id="rId2"/>
              </a:rPr>
              <a:t>http://aviationsafetyblog.asms-pro.com/blog/4-pillars-what-is-safety-promotion-component-the-overlooked-pillar</a:t>
            </a:r>
            <a:endParaRPr lang="en-US" sz="4000" dirty="0">
              <a:latin typeface="Times New Roman" panose="02020603050405020304" pitchFamily="18" charset="0"/>
              <a:cs typeface="Times New Roman" panose="02020603050405020304" pitchFamily="18" charset="0"/>
            </a:endParaRPr>
          </a:p>
          <a:p>
            <a:r>
              <a:rPr lang="en-US" sz="4000" dirty="0">
                <a:latin typeface="Times New Roman" panose="02020603050405020304" pitchFamily="18" charset="0"/>
                <a:cs typeface="Times New Roman" panose="02020603050405020304" pitchFamily="18" charset="0"/>
              </a:rPr>
              <a:t>Forbes, Silke J., and Mara Lederman. “Does Vertical Integration Affect Firm Performance? Evidence from the Airline Industry.” The RAND Journal of Economics, vol. 41, no. 4, 2010, pp. 765–90.</a:t>
            </a:r>
          </a:p>
          <a:p>
            <a:r>
              <a:rPr lang="en-US" sz="4000" dirty="0">
                <a:latin typeface="Times New Roman" panose="02020603050405020304" pitchFamily="18" charset="0"/>
                <a:cs typeface="Times New Roman" panose="02020603050405020304" pitchFamily="18" charset="0"/>
              </a:rPr>
              <a:t>Gerz, Thomas, et al. “Commercial Aircraft Wake Vortices.” Progress in Aerospace Sciences, vol. 38, no. 3, 2002, pp. 181–208.</a:t>
            </a:r>
          </a:p>
          <a:p>
            <a:r>
              <a:rPr lang="en-US" sz="4000" dirty="0">
                <a:latin typeface="Times New Roman" panose="02020603050405020304" pitchFamily="18" charset="0"/>
                <a:cs typeface="Times New Roman" panose="02020603050405020304" pitchFamily="18" charset="0"/>
              </a:rPr>
              <a:t>Merritt, A.C., &amp; Helmreich, R.L. (2016). Creating and sustaining a safety culture: Some practical strategies. In B. Hayward &amp; A. Lowe (Eds.), Applied Aviation Psychology: Achievement, Change and Challenge (pp. 20-26). Sydney: Avebury Aviation.</a:t>
            </a:r>
          </a:p>
          <a:p>
            <a:r>
              <a:rPr lang="en-US" sz="4000" dirty="0">
                <a:latin typeface="Times New Roman" panose="02020603050405020304" pitchFamily="18" charset="0"/>
                <a:cs typeface="Times New Roman" panose="02020603050405020304" pitchFamily="18" charset="0"/>
              </a:rPr>
              <a:t>Merritt, A.C., &amp; Helmreich, R.L. (2020). Creating and sustaining a safety culture: Some practical strategies. In B. Hayward &amp; A. Lowe (Eds.), Applied Aviation Psychology: Achievement, Change and Challenge (pp. 20-26). Sydney: Avebury Aviation.</a:t>
            </a:r>
          </a:p>
          <a:p>
            <a:r>
              <a:rPr lang="en-US" sz="4000" dirty="0">
                <a:latin typeface="Times New Roman" panose="02020603050405020304" pitchFamily="18" charset="0"/>
                <a:cs typeface="Times New Roman" panose="02020603050405020304" pitchFamily="18" charset="0"/>
              </a:rPr>
              <a:t>Merritt, A.C., Helmreich, R.L., Wilhelm, J.A., &amp; Sherman, P.J. (2017). Flight Management Attitudes Questionnaire 2.0 (International) and 2.1 (USA/Anglo). The University of Texas Aerospace Crew Research Project Technical Report 96-4.</a:t>
            </a:r>
          </a:p>
          <a:p>
            <a:r>
              <a:rPr lang="en-US" sz="4000" dirty="0">
                <a:latin typeface="Times New Roman" panose="02020603050405020304" pitchFamily="18" charset="0"/>
                <a:cs typeface="Times New Roman" panose="02020603050405020304" pitchFamily="18" charset="0"/>
              </a:rPr>
              <a:t>Safety management system. (2017, September 11). Retrieved April 13, 2021, from </a:t>
            </a:r>
            <a:r>
              <a:rPr lang="en-US" sz="4000" dirty="0">
                <a:latin typeface="Times New Roman" panose="02020603050405020304" pitchFamily="18" charset="0"/>
                <a:cs typeface="Times New Roman" panose="02020603050405020304" pitchFamily="18" charset="0"/>
                <a:hlinkClick r:id="rId3"/>
              </a:rPr>
              <a:t>https://www.faa.gov/about/initiatives/sms/explained/components/#safety_promotion</a:t>
            </a:r>
            <a:endParaRPr lang="en-US" sz="40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618592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1DF33-5299-4E37-9DE8-1F1042A0AF62}"/>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Introduction</a:t>
            </a:r>
            <a:r>
              <a:rPr lang="en-US" dirty="0"/>
              <a:t> </a:t>
            </a:r>
          </a:p>
        </p:txBody>
      </p:sp>
      <p:sp>
        <p:nvSpPr>
          <p:cNvPr id="3" name="Content Placeholder 2">
            <a:extLst>
              <a:ext uri="{FF2B5EF4-FFF2-40B4-BE49-F238E27FC236}">
                <a16:creationId xmlns:a16="http://schemas.microsoft.com/office/drawing/2014/main" id="{46A66D8A-C199-4BDC-BF19-07D28EB65B4C}"/>
              </a:ext>
            </a:extLst>
          </p:cNvPr>
          <p:cNvSpPr>
            <a:spLocks noGrp="1"/>
          </p:cNvSpPr>
          <p:nvPr>
            <p:ph idx="1"/>
          </p:nvPr>
        </p:nvSpPr>
        <p:spPr>
          <a:xfrm>
            <a:off x="838200" y="1825625"/>
            <a:ext cx="10515600" cy="4907684"/>
          </a:xfrm>
        </p:spPr>
        <p:txBody>
          <a:bodyPr>
            <a:normAutofit/>
          </a:bodyPr>
          <a:lstStyle/>
          <a:p>
            <a:r>
              <a:rPr lang="en-US" sz="2400" dirty="0">
                <a:latin typeface="Times New Roman" panose="02020603050405020304" pitchFamily="18" charset="0"/>
                <a:cs typeface="Times New Roman" panose="02020603050405020304" pitchFamily="18" charset="0"/>
              </a:rPr>
              <a:t>A safety management system has four main components to follow to be a successful safety plan. Those are safety policy, Safety Promotion, Safety Assurance, and Safety Risk Management. They all connect in order to have a complete safety system.</a:t>
            </a:r>
          </a:p>
          <a:p>
            <a:r>
              <a:rPr lang="en-US" sz="2400" dirty="0">
                <a:latin typeface="Times New Roman" panose="02020603050405020304" pitchFamily="18" charset="0"/>
                <a:cs typeface="Times New Roman" panose="02020603050405020304" pitchFamily="18" charset="0"/>
              </a:rPr>
              <a:t>I will talk more about the safety promotion side and the effectiveness of having a safety culture inside the organization.</a:t>
            </a:r>
          </a:p>
          <a:p>
            <a:r>
              <a:rPr lang="en-US" sz="2400" dirty="0">
                <a:latin typeface="Times New Roman" panose="02020603050405020304" pitchFamily="18" charset="0"/>
                <a:cs typeface="Times New Roman" panose="02020603050405020304" pitchFamily="18" charset="0"/>
              </a:rPr>
              <a:t>Safety promotion is the procedure to ensure employees are trained to perform their safety policy or the whole safety idea and are fully prepared to do so. </a:t>
            </a:r>
          </a:p>
          <a:p>
            <a:r>
              <a:rPr lang="en-US" sz="2400" dirty="0">
                <a:latin typeface="Times New Roman" panose="02020603050405020304" pitchFamily="18" charset="0"/>
                <a:cs typeface="Times New Roman" panose="02020603050405020304" pitchFamily="18" charset="0"/>
              </a:rPr>
              <a:t> Safety culture is a way that safety promotion can make safety promotion easier for employees to understand.</a:t>
            </a:r>
          </a:p>
          <a:p>
            <a:endParaRPr lang="en-US" dirty="0"/>
          </a:p>
        </p:txBody>
      </p:sp>
    </p:spTree>
    <p:extLst>
      <p:ext uri="{BB962C8B-B14F-4D97-AF65-F5344CB8AC3E}">
        <p14:creationId xmlns:p14="http://schemas.microsoft.com/office/powerpoint/2010/main" val="1429857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501D7-9978-4B76-A74B-E3A849D52D36}"/>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Continuation</a:t>
            </a:r>
            <a:r>
              <a:rPr lang="en-US" dirty="0"/>
              <a:t>…</a:t>
            </a:r>
          </a:p>
        </p:txBody>
      </p:sp>
      <p:sp>
        <p:nvSpPr>
          <p:cNvPr id="3" name="Content Placeholder 2">
            <a:extLst>
              <a:ext uri="{FF2B5EF4-FFF2-40B4-BE49-F238E27FC236}">
                <a16:creationId xmlns:a16="http://schemas.microsoft.com/office/drawing/2014/main" id="{74891D90-220D-484D-BCB5-E71E8AEAAD04}"/>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One good example can be if the upper management has a safety culture and middle management follows it. It is more likely employees will come along. Like, no shortcuts or cutting corners, or that is the way we do it. This is not good for the aviation organization.</a:t>
            </a:r>
          </a:p>
          <a:p>
            <a:r>
              <a:rPr lang="en-US" sz="2400" dirty="0">
                <a:latin typeface="Times New Roman" panose="02020603050405020304" pitchFamily="18" charset="0"/>
                <a:cs typeface="Times New Roman" panose="02020603050405020304" pitchFamily="18" charset="0"/>
              </a:rPr>
              <a:t>Safety culture is Important and can have a significant impact on the organization, and it can impact the performance of the employees, which would reflect on the company. If someone starts not having a belief that SMS is essential, this when things can turn around.</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3064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55DD5D-5D88-4395-8825-9BA20E147FA0}"/>
              </a:ext>
            </a:extLst>
          </p:cNvPr>
          <p:cNvSpPr>
            <a:spLocks noGrp="1"/>
          </p:cNvSpPr>
          <p:nvPr>
            <p:ph type="title"/>
          </p:nvPr>
        </p:nvSpPr>
        <p:spPr/>
        <p:txBody>
          <a:bodyPr>
            <a:normAutofit/>
          </a:bodyPr>
          <a:lstStyle/>
          <a:p>
            <a:pPr algn="ctr"/>
            <a:r>
              <a:rPr lang="en-US" b="1" dirty="0">
                <a:latin typeface="Times New Roman" panose="02020603050405020304" pitchFamily="18" charset="0"/>
                <a:cs typeface="Times New Roman" panose="02020603050405020304" pitchFamily="18" charset="0"/>
              </a:rPr>
              <a:t>Information Management office in the aviation industry</a:t>
            </a:r>
          </a:p>
        </p:txBody>
      </p:sp>
      <p:sp>
        <p:nvSpPr>
          <p:cNvPr id="3" name="Content Placeholder 2">
            <a:extLst>
              <a:ext uri="{FF2B5EF4-FFF2-40B4-BE49-F238E27FC236}">
                <a16:creationId xmlns:a16="http://schemas.microsoft.com/office/drawing/2014/main" id="{9F20789C-BCE1-4344-9C55-28EAB2FCFE7F}"/>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aviation office is intensely overseen and governed over by the HR Department. The office can stand authorized as quite possibly the greatest fundamental plus huge aviation and flight-the-board parts.</a:t>
            </a:r>
          </a:p>
          <a:p>
            <a:r>
              <a:rPr lang="en-US" sz="2000" dirty="0">
                <a:latin typeface="Times New Roman" panose="02020603050405020304" pitchFamily="18" charset="0"/>
                <a:cs typeface="Times New Roman" panose="02020603050405020304" pitchFamily="18" charset="0"/>
              </a:rPr>
              <a:t> Indeed, even the smallest blunder in their control can cost them weighty expenses or even living souls. This lays a sympathetic and basic occupation on the shoulders of the Information Management (IM) office to work proficiently and viably furthest degree with the upgraded utilization of assets.</a:t>
            </a:r>
          </a:p>
          <a:p>
            <a:r>
              <a:rPr lang="en-US" sz="2000" dirty="0">
                <a:latin typeface="Times New Roman" panose="02020603050405020304" pitchFamily="18" charset="0"/>
                <a:cs typeface="Times New Roman" panose="02020603050405020304" pitchFamily="18" charset="0"/>
              </a:rPr>
              <a:t>Although the IM office is by all accounts operating out on the procedures and methodologies to work all the more adequately, it stands silently knocked through the developing proportion of issues.</a:t>
            </a:r>
          </a:p>
        </p:txBody>
      </p:sp>
    </p:spTree>
    <p:extLst>
      <p:ext uri="{BB962C8B-B14F-4D97-AF65-F5344CB8AC3E}">
        <p14:creationId xmlns:p14="http://schemas.microsoft.com/office/powerpoint/2010/main" val="2003335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54225-6A82-475E-9C65-F0CF42D6AC71}"/>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Continuation</a:t>
            </a:r>
            <a:r>
              <a:rPr lang="en-US" dirty="0"/>
              <a:t>… </a:t>
            </a:r>
          </a:p>
        </p:txBody>
      </p:sp>
      <p:sp>
        <p:nvSpPr>
          <p:cNvPr id="3" name="Content Placeholder 2">
            <a:extLst>
              <a:ext uri="{FF2B5EF4-FFF2-40B4-BE49-F238E27FC236}">
                <a16:creationId xmlns:a16="http://schemas.microsoft.com/office/drawing/2014/main" id="{E6E9EF3D-47F0-459B-BBD1-7E7BE7C9B5F8}"/>
              </a:ext>
            </a:extLst>
          </p:cNvPr>
          <p:cNvSpPr>
            <a:spLocks noGrp="1"/>
          </p:cNvSpPr>
          <p:nvPr>
            <p:ph idx="1"/>
          </p:nvPr>
        </p:nvSpPr>
        <p:spPr/>
        <p:txBody>
          <a:bodyPr>
            <a:noAutofit/>
          </a:bodyPr>
          <a:lstStyle/>
          <a:p>
            <a:r>
              <a:rPr lang="en-US" sz="2000" dirty="0">
                <a:latin typeface="Times New Roman" panose="02020603050405020304" pitchFamily="18" charset="0"/>
                <a:cs typeface="Times New Roman" panose="02020603050405020304" pitchFamily="18" charset="0"/>
              </a:rPr>
              <a:t>The Information Management Division stands vigorously reprimanded plus assaulted via the concerned American experts for not dispensing with or, if nothing else, diminishing the chance of human-actuated mistakes bringing about enormous mishaps and upsetting occurrences. </a:t>
            </a:r>
          </a:p>
          <a:p>
            <a:r>
              <a:rPr lang="en-US" sz="2000" dirty="0">
                <a:latin typeface="Times New Roman" panose="02020603050405020304" pitchFamily="18" charset="0"/>
                <a:cs typeface="Times New Roman" panose="02020603050405020304" pitchFamily="18" charset="0"/>
              </a:rPr>
              <a:t>The absolute most basic claims laid over the Information Management division remember setting down of the airplane for the impromptu, obscure, or just wrong runway; mixed up setting down or passageway of the plane inside the premises of a novel or unconstrained state; the signal of the airplane over the supports throughout its last endeavor; in spite of the execution of the top-notch innovation, the likelihood of the plane to plunge into the sloping territory or the reach, and so on.</a:t>
            </a:r>
          </a:p>
        </p:txBody>
      </p:sp>
    </p:spTree>
    <p:extLst>
      <p:ext uri="{BB962C8B-B14F-4D97-AF65-F5344CB8AC3E}">
        <p14:creationId xmlns:p14="http://schemas.microsoft.com/office/powerpoint/2010/main" val="67686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1C19C-62AC-4DDA-B52F-325431CCBB82}"/>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Continuation…</a:t>
            </a:r>
            <a:endParaRPr lang="en-US" dirty="0"/>
          </a:p>
        </p:txBody>
      </p:sp>
      <p:sp>
        <p:nvSpPr>
          <p:cNvPr id="3" name="Content Placeholder 2">
            <a:extLst>
              <a:ext uri="{FF2B5EF4-FFF2-40B4-BE49-F238E27FC236}">
                <a16:creationId xmlns:a16="http://schemas.microsoft.com/office/drawing/2014/main" id="{997B9C22-8384-4EAD-8121-5B653DB8068E}"/>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The enlistment of the Information Management office in the aviation area remains frequently named as a fruitful plus a gainful improvement inside the aviation board frameworks subsequently it adds to the upgrade of the team's productivity and giving them all-around archived and arranged instructional meetings (Helmreich and Wilhelm, 2021). </a:t>
            </a:r>
          </a:p>
          <a:p>
            <a:r>
              <a:rPr lang="en-US" sz="2400" dirty="0">
                <a:latin typeface="Times New Roman" panose="02020603050405020304" pitchFamily="18" charset="0"/>
                <a:cs typeface="Times New Roman" panose="02020603050405020304" pitchFamily="18" charset="0"/>
              </a:rPr>
              <a:t> IM division can neglect to address and deal with the human blunders inside the aviation board frameworks. Moreover, paying little heed to the group's cautiousness, it is hard to overrule the chance of human mistake and carelessness</a:t>
            </a:r>
            <a:r>
              <a:rPr lang="en-US"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4908100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C9747-C32D-4F7C-B500-A11ACD1477C8}"/>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Reasons for the mishaps in the aviation industry</a:t>
            </a:r>
          </a:p>
        </p:txBody>
      </p:sp>
      <p:sp>
        <p:nvSpPr>
          <p:cNvPr id="3" name="Content Placeholder 2">
            <a:extLst>
              <a:ext uri="{FF2B5EF4-FFF2-40B4-BE49-F238E27FC236}">
                <a16:creationId xmlns:a16="http://schemas.microsoft.com/office/drawing/2014/main" id="{696BB9E9-39CE-4BFC-B9DB-4B40AC0E21E3}"/>
              </a:ext>
            </a:extLst>
          </p:cNvPr>
          <p:cNvSpPr>
            <a:spLocks noGrp="1"/>
          </p:cNvSpPr>
          <p:nvPr>
            <p:ph idx="1"/>
          </p:nvPr>
        </p:nvSpPr>
        <p:spPr>
          <a:xfrm>
            <a:off x="838200" y="1825624"/>
            <a:ext cx="10515600" cy="5032375"/>
          </a:xfrm>
        </p:spPr>
        <p:txBody>
          <a:bodyPr>
            <a:normAutofit/>
          </a:bodyPr>
          <a:lstStyle/>
          <a:p>
            <a:r>
              <a:rPr lang="en-US" sz="2400" dirty="0">
                <a:latin typeface="Times New Roman" panose="02020603050405020304" pitchFamily="18" charset="0"/>
                <a:cs typeface="Times New Roman" panose="02020603050405020304" pitchFamily="18" charset="0"/>
              </a:rPr>
              <a:t>The reasons and the causes which rouse the event of the blunders remain frequently multi-layered plus multidimensional.</a:t>
            </a:r>
          </a:p>
          <a:p>
            <a:r>
              <a:rPr lang="en-US" sz="2400" dirty="0">
                <a:latin typeface="Times New Roman" panose="02020603050405020304" pitchFamily="18" charset="0"/>
                <a:cs typeface="Times New Roman" panose="02020603050405020304" pitchFamily="18" charset="0"/>
              </a:rPr>
              <a:t>Such occurrences happen not primarily because of human blunder however because of the regular ineptitude, weakness, and inadequacy of the human brain that can glitch and ruin exhaustion, lack of sleep, responsibilities, efficient mistakes. So forward, the methodical botches of another aviation office, for instance, air terminal guideline, can in like manner brief human mistakes to occur in another aviation office.</a:t>
            </a:r>
          </a:p>
          <a:p>
            <a:r>
              <a:rPr lang="en-US" sz="2400" dirty="0">
                <a:latin typeface="Times New Roman" panose="02020603050405020304" pitchFamily="18" charset="0"/>
                <a:cs typeface="Times New Roman" panose="02020603050405020304" pitchFamily="18" charset="0"/>
              </a:rPr>
              <a:t>These consolidate the positive and negative pieces of public culture, the characteristics and failings of the legitimate and master social orders, and the nature and nature of getting ready given by the affiliation". </a:t>
            </a:r>
          </a:p>
          <a:p>
            <a:endParaRPr lang="en-US" sz="2400" dirty="0"/>
          </a:p>
          <a:p>
            <a:endParaRPr lang="en-US" dirty="0"/>
          </a:p>
        </p:txBody>
      </p:sp>
    </p:spTree>
    <p:extLst>
      <p:ext uri="{BB962C8B-B14F-4D97-AF65-F5344CB8AC3E}">
        <p14:creationId xmlns:p14="http://schemas.microsoft.com/office/powerpoint/2010/main" val="2226725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E37C3-6075-4C63-B58D-B9FB90C5278F}"/>
              </a:ext>
            </a:extLst>
          </p:cNvPr>
          <p:cNvSpPr>
            <a:spLocks noGrp="1"/>
          </p:cNvSpPr>
          <p:nvPr>
            <p:ph type="title"/>
          </p:nvPr>
        </p:nvSpPr>
        <p:spPr/>
        <p:txBody>
          <a:bodyPr>
            <a:normAutofit/>
          </a:bodyPr>
          <a:lstStyle/>
          <a:p>
            <a:r>
              <a:rPr lang="en-US" b="1" dirty="0">
                <a:latin typeface="Times New Roman" panose="02020603050405020304" pitchFamily="18" charset="0"/>
                <a:cs typeface="Times New Roman" panose="02020603050405020304" pitchFamily="18" charset="0"/>
              </a:rPr>
              <a:t>The five dangers associated with aviation are; </a:t>
            </a:r>
          </a:p>
        </p:txBody>
      </p:sp>
      <p:sp>
        <p:nvSpPr>
          <p:cNvPr id="3" name="Content Placeholder 2">
            <a:extLst>
              <a:ext uri="{FF2B5EF4-FFF2-40B4-BE49-F238E27FC236}">
                <a16:creationId xmlns:a16="http://schemas.microsoft.com/office/drawing/2014/main" id="{D589F16C-A5C5-43B1-8740-E47425E4BC4D}"/>
              </a:ext>
            </a:extLst>
          </p:cNvPr>
          <p:cNvSpPr>
            <a:spLocks noGrp="1"/>
          </p:cNvSpPr>
          <p:nvPr>
            <p:ph idx="1"/>
          </p:nvPr>
        </p:nvSpPr>
        <p:spPr/>
        <p:txBody>
          <a:bodyPr>
            <a:normAutofit fontScale="92500" lnSpcReduction="20000"/>
          </a:bodyPr>
          <a:lstStyle/>
          <a:p>
            <a:r>
              <a:rPr lang="en-US" sz="2600" dirty="0">
                <a:latin typeface="Times New Roman" panose="02020603050405020304" pitchFamily="18" charset="0"/>
                <a:cs typeface="Times New Roman" panose="02020603050405020304" pitchFamily="18" charset="0"/>
              </a:rPr>
              <a:t>Wake disturbance is a critical factor in the air shaped at the airplane's rear as it goes through. A difficult putting down is the point at which the plane hits the ground with more speed than normal speed. It results from a mechanical bumble, the pilot's decision, or environment. </a:t>
            </a:r>
          </a:p>
          <a:p>
            <a:r>
              <a:rPr lang="en-US" sz="2600" dirty="0">
                <a:latin typeface="Times New Roman" panose="02020603050405020304" pitchFamily="18" charset="0"/>
                <a:cs typeface="Times New Roman" panose="02020603050405020304" pitchFamily="18" charset="0"/>
              </a:rPr>
              <a:t>Flameout is another danger related to aviation, and it is when there is a fire in the consuming office of the fly engine. </a:t>
            </a:r>
          </a:p>
          <a:p>
            <a:r>
              <a:rPr lang="en-US" sz="2600" dirty="0">
                <a:latin typeface="Times New Roman" panose="02020603050405020304" pitchFamily="18" charset="0"/>
                <a:cs typeface="Times New Roman" panose="02020603050405020304" pitchFamily="18" charset="0"/>
              </a:rPr>
              <a:t> Loss of control is a threat that can incite outrageous setbacks, and it happens when the coincidental departure of a plane occurs from a controlled flight. Pilot bumble is a danger when a pilot chooses an aviation or a plane.</a:t>
            </a:r>
          </a:p>
          <a:p>
            <a:endParaRPr lang="en-US" dirty="0"/>
          </a:p>
        </p:txBody>
      </p:sp>
    </p:spTree>
    <p:extLst>
      <p:ext uri="{BB962C8B-B14F-4D97-AF65-F5344CB8AC3E}">
        <p14:creationId xmlns:p14="http://schemas.microsoft.com/office/powerpoint/2010/main" val="7543889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A2773-5241-4757-B335-C203217CF068}"/>
              </a:ext>
            </a:extLst>
          </p:cNvPr>
          <p:cNvSpPr>
            <a:spLocks noGrp="1"/>
          </p:cNvSpPr>
          <p:nvPr>
            <p:ph type="title"/>
          </p:nvPr>
        </p:nvSpPr>
        <p:spPr/>
        <p:txBody>
          <a:bodyPr>
            <a:normAutofit/>
          </a:bodyPr>
          <a:lstStyle/>
          <a:p>
            <a:pPr algn="ctr"/>
            <a:r>
              <a:rPr lang="en-US" b="1" dirty="0">
                <a:latin typeface="Times New Roman" panose="02020603050405020304" pitchFamily="18" charset="0"/>
                <a:cs typeface="Times New Roman" panose="02020603050405020304" pitchFamily="18" charset="0"/>
              </a:rPr>
              <a:t>Causes of the Errors in Aviation and their nature</a:t>
            </a:r>
          </a:p>
        </p:txBody>
      </p:sp>
      <p:sp>
        <p:nvSpPr>
          <p:cNvPr id="3" name="Content Placeholder 2">
            <a:extLst>
              <a:ext uri="{FF2B5EF4-FFF2-40B4-BE49-F238E27FC236}">
                <a16:creationId xmlns:a16="http://schemas.microsoft.com/office/drawing/2014/main" id="{56D20ED8-FD99-4BB4-AF05-13FC7BF89B5E}"/>
              </a:ext>
            </a:extLst>
          </p:cNvPr>
          <p:cNvSpPr>
            <a:spLocks noGrp="1"/>
          </p:cNvSpPr>
          <p:nvPr>
            <p:ph idx="1"/>
          </p:nvPr>
        </p:nvSpPr>
        <p:spPr/>
        <p:txBody>
          <a:bodyPr>
            <a:normAutofit/>
          </a:bodyPr>
          <a:lstStyle/>
          <a:p>
            <a:r>
              <a:rPr lang="en-US" sz="2400" dirty="0">
                <a:latin typeface="Times New Roman" panose="02020603050405020304" pitchFamily="18" charset="0"/>
                <a:cs typeface="Times New Roman" panose="02020603050405020304" pitchFamily="18" charset="0"/>
              </a:rPr>
              <a:t>Loss of control is a threat that can incite outrageous setbacks, and it happens when the coincidental departure of a plane occurs from a controlled flight. Pilot bumble is a danger when a pilot chooses an aviation or a plane.</a:t>
            </a:r>
          </a:p>
          <a:p>
            <a:r>
              <a:rPr lang="en-US" sz="2400" dirty="0">
                <a:latin typeface="Times New Roman" panose="02020603050405020304" pitchFamily="18" charset="0"/>
                <a:cs typeface="Times New Roman" panose="02020603050405020304" pitchFamily="18" charset="0"/>
              </a:rPr>
              <a:t>Fuel starvation, blower issue, and other mechanical disillusionments.</a:t>
            </a:r>
          </a:p>
          <a:p>
            <a:r>
              <a:rPr lang="en-US" sz="2400" dirty="0">
                <a:latin typeface="Times New Roman" panose="02020603050405020304" pitchFamily="18" charset="0"/>
                <a:cs typeface="Times New Roman" panose="02020603050405020304" pitchFamily="18" charset="0"/>
              </a:rPr>
              <a:t>Mechanical mistakes, undeveloped faculty, and climate issues.</a:t>
            </a:r>
          </a:p>
          <a:p>
            <a:r>
              <a:rPr lang="en-US" sz="2400" dirty="0">
                <a:latin typeface="Times New Roman" panose="02020603050405020304" pitchFamily="18" charset="0"/>
                <a:cs typeface="Times New Roman" panose="02020603050405020304" pitchFamily="18" charset="0"/>
              </a:rPr>
              <a:t>Plane hitting the ground with more speed than the normal speed.</a:t>
            </a:r>
          </a:p>
        </p:txBody>
      </p:sp>
    </p:spTree>
    <p:extLst>
      <p:ext uri="{BB962C8B-B14F-4D97-AF65-F5344CB8AC3E}">
        <p14:creationId xmlns:p14="http://schemas.microsoft.com/office/powerpoint/2010/main" val="166439322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63</TotalTime>
  <Words>1426</Words>
  <Application>Microsoft Office PowerPoint</Application>
  <PresentationFormat>Widescreen</PresentationFormat>
  <Paragraphs>53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Times New Roman</vt:lpstr>
      <vt:lpstr>Trebuchet MS</vt:lpstr>
      <vt:lpstr>Wingdings 3</vt:lpstr>
      <vt:lpstr>Facet</vt:lpstr>
      <vt:lpstr>Safety Management System in Aviation Industry  Student’s name Affiliation Course Professor Date </vt:lpstr>
      <vt:lpstr>Introduction </vt:lpstr>
      <vt:lpstr>Continuation…</vt:lpstr>
      <vt:lpstr>Information Management office in the aviation industry</vt:lpstr>
      <vt:lpstr>Continuation… </vt:lpstr>
      <vt:lpstr>Continuation…</vt:lpstr>
      <vt:lpstr>Reasons for the mishaps in the aviation industry</vt:lpstr>
      <vt:lpstr>The five dangers associated with aviation are; </vt:lpstr>
      <vt:lpstr>Causes of the Errors in Aviation and their nature</vt:lpstr>
      <vt:lpstr>Recommendation to counter the mishaps</vt:lpstr>
      <vt:lpstr>Conclusion </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23</cp:revision>
  <dcterms:created xsi:type="dcterms:W3CDTF">2021-04-26T13:23:49Z</dcterms:created>
  <dcterms:modified xsi:type="dcterms:W3CDTF">2021-04-26T14:27:00Z</dcterms:modified>
</cp:coreProperties>
</file>